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2"/>
  </p:notesMasterIdLst>
  <p:sldIdLst>
    <p:sldId id="256" r:id="rId2"/>
    <p:sldId id="257" r:id="rId3"/>
    <p:sldId id="260" r:id="rId4"/>
    <p:sldId id="258" r:id="rId5"/>
    <p:sldId id="273" r:id="rId6"/>
    <p:sldId id="261" r:id="rId7"/>
    <p:sldId id="259" r:id="rId8"/>
    <p:sldId id="262" r:id="rId9"/>
    <p:sldId id="263" r:id="rId10"/>
    <p:sldId id="264" r:id="rId11"/>
    <p:sldId id="266" r:id="rId12"/>
    <p:sldId id="267" r:id="rId13"/>
    <p:sldId id="283" r:id="rId14"/>
    <p:sldId id="268" r:id="rId15"/>
    <p:sldId id="274" r:id="rId16"/>
    <p:sldId id="306" r:id="rId17"/>
    <p:sldId id="307" r:id="rId18"/>
    <p:sldId id="285" r:id="rId19"/>
    <p:sldId id="275" r:id="rId20"/>
    <p:sldId id="276" r:id="rId21"/>
    <p:sldId id="277" r:id="rId22"/>
    <p:sldId id="278" r:id="rId23"/>
    <p:sldId id="279" r:id="rId24"/>
    <p:sldId id="286" r:id="rId25"/>
    <p:sldId id="280" r:id="rId26"/>
    <p:sldId id="281" r:id="rId27"/>
    <p:sldId id="282" r:id="rId28"/>
    <p:sldId id="288" r:id="rId29"/>
    <p:sldId id="289" r:id="rId30"/>
    <p:sldId id="301" r:id="rId31"/>
    <p:sldId id="290" r:id="rId32"/>
    <p:sldId id="291" r:id="rId33"/>
    <p:sldId id="300" r:id="rId34"/>
    <p:sldId id="299" r:id="rId35"/>
    <p:sldId id="308" r:id="rId36"/>
    <p:sldId id="309" r:id="rId37"/>
    <p:sldId id="292" r:id="rId38"/>
    <p:sldId id="293" r:id="rId39"/>
    <p:sldId id="302" r:id="rId40"/>
    <p:sldId id="303" r:id="rId41"/>
    <p:sldId id="304" r:id="rId42"/>
    <p:sldId id="305" r:id="rId43"/>
    <p:sldId id="294" r:id="rId44"/>
    <p:sldId id="295" r:id="rId45"/>
    <p:sldId id="297" r:id="rId46"/>
    <p:sldId id="298" r:id="rId47"/>
    <p:sldId id="296" r:id="rId48"/>
    <p:sldId id="272" r:id="rId49"/>
    <p:sldId id="269" r:id="rId50"/>
    <p:sldId id="270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582C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95342" autoAdjust="0"/>
  </p:normalViewPr>
  <p:slideViewPr>
    <p:cSldViewPr snapToGrid="0">
      <p:cViewPr varScale="1">
        <p:scale>
          <a:sx n="86" d="100"/>
          <a:sy n="86" d="100"/>
        </p:scale>
        <p:origin x="48" y="-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CC77B-95A8-4DEC-A83E-563B65F19167}" type="datetimeFigureOut">
              <a:rPr lang="es-ES" smtClean="0"/>
              <a:t>09/03/2019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99CAF-3267-4F23-AEB8-19D2168031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274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try and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happiest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. </a:t>
            </a:r>
            <a:r>
              <a:rPr lang="es-ES" dirty="0" err="1"/>
              <a:t>Now</a:t>
            </a:r>
            <a:r>
              <a:rPr lang="es-ES" dirty="0"/>
              <a:t>, </a:t>
            </a:r>
            <a:r>
              <a:rPr lang="es-ES" dirty="0" err="1"/>
              <a:t>think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yourselves</a:t>
            </a:r>
            <a:r>
              <a:rPr lang="es-ES" dirty="0"/>
              <a:t> 40 </a:t>
            </a:r>
            <a:r>
              <a:rPr lang="es-ES" dirty="0" err="1"/>
              <a:t>years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now</a:t>
            </a:r>
            <a:r>
              <a:rPr lang="es-ES" dirty="0"/>
              <a:t>.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no </a:t>
            </a:r>
            <a:r>
              <a:rPr lang="es-ES" dirty="0" err="1"/>
              <a:t>longer</a:t>
            </a:r>
            <a:r>
              <a:rPr lang="es-ES" dirty="0"/>
              <a:t>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moment</a:t>
            </a:r>
            <a:r>
              <a:rPr lang="es-ES" dirty="0"/>
              <a:t>. </a:t>
            </a:r>
            <a:r>
              <a:rPr lang="es-ES" dirty="0" err="1"/>
              <a:t>Wouldn’t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capture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moments</a:t>
            </a:r>
            <a:r>
              <a:rPr lang="es-ES" dirty="0"/>
              <a:t> and </a:t>
            </a:r>
            <a:r>
              <a:rPr lang="es-ES" dirty="0" err="1"/>
              <a:t>relive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future</a:t>
            </a:r>
            <a:r>
              <a:rPr lang="es-ES" dirty="0"/>
              <a:t>?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Capsulefy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2776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Factors</a:t>
            </a:r>
            <a:r>
              <a:rPr lang="es-ES" dirty="0"/>
              <a:t> </a:t>
            </a:r>
            <a:r>
              <a:rPr lang="es-ES" dirty="0" err="1"/>
              <a:t>taken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account</a:t>
            </a:r>
            <a:r>
              <a:rPr lang="es-ES" dirty="0"/>
              <a:t>: salaries, </a:t>
            </a:r>
            <a:r>
              <a:rPr lang="es-ES" dirty="0" err="1"/>
              <a:t>workplace</a:t>
            </a:r>
            <a:r>
              <a:rPr lang="es-ES" dirty="0"/>
              <a:t>, hosting, </a:t>
            </a:r>
            <a:r>
              <a:rPr lang="es-ES" dirty="0" err="1"/>
              <a:t>adversitement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382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Computers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, </a:t>
            </a:r>
            <a:r>
              <a:rPr lang="es-ES" dirty="0" err="1"/>
              <a:t>contracts</a:t>
            </a:r>
            <a:r>
              <a:rPr lang="es-ES" dirty="0"/>
              <a:t> </a:t>
            </a:r>
            <a:r>
              <a:rPr lang="es-ES" dirty="0" err="1"/>
              <a:t>changing</a:t>
            </a:r>
            <a:r>
              <a:rPr lang="es-ES" dirty="0"/>
              <a:t>, servers </a:t>
            </a:r>
            <a:r>
              <a:rPr lang="es-ES" dirty="0" err="1"/>
              <a:t>down</a:t>
            </a:r>
            <a:r>
              <a:rPr lang="es-ES" dirty="0"/>
              <a:t>, incompatible </a:t>
            </a:r>
            <a:r>
              <a:rPr lang="es-ES" dirty="0" err="1"/>
              <a:t>schedules</a:t>
            </a:r>
            <a:r>
              <a:rPr lang="es-ES" dirty="0"/>
              <a:t>, </a:t>
            </a:r>
            <a:r>
              <a:rPr lang="es-ES" dirty="0" err="1"/>
              <a:t>negative</a:t>
            </a:r>
            <a:r>
              <a:rPr lang="es-ES" dirty="0"/>
              <a:t> </a:t>
            </a:r>
            <a:r>
              <a:rPr lang="es-ES" dirty="0" err="1"/>
              <a:t>reception</a:t>
            </a:r>
            <a:r>
              <a:rPr lang="es-ES" dirty="0"/>
              <a:t> and </a:t>
            </a:r>
            <a:r>
              <a:rPr lang="es-ES" dirty="0" err="1"/>
              <a:t>losses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089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Insurance</a:t>
            </a:r>
            <a:r>
              <a:rPr lang="es-ES" dirty="0"/>
              <a:t> </a:t>
            </a:r>
            <a:r>
              <a:rPr lang="es-ES" dirty="0" err="1"/>
              <a:t>companies</a:t>
            </a:r>
            <a:r>
              <a:rPr lang="es-ES" dirty="0"/>
              <a:t>: </a:t>
            </a:r>
            <a:r>
              <a:rPr lang="es-ES" dirty="0" err="1"/>
              <a:t>offer</a:t>
            </a:r>
            <a:r>
              <a:rPr lang="es-ES" dirty="0"/>
              <a:t> capsules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clients</a:t>
            </a:r>
            <a:r>
              <a:rPr lang="es-ES" dirty="0"/>
              <a:t>, </a:t>
            </a:r>
            <a:r>
              <a:rPr lang="es-ES" dirty="0" err="1"/>
              <a:t>with</a:t>
            </a:r>
            <a:r>
              <a:rPr lang="es-ES" dirty="0"/>
              <a:t> no </a:t>
            </a:r>
            <a:r>
              <a:rPr lang="es-ES" dirty="0" err="1"/>
              <a:t>expiration</a:t>
            </a:r>
            <a:r>
              <a:rPr lang="es-ES" dirty="0"/>
              <a:t> and </a:t>
            </a:r>
            <a:r>
              <a:rPr lang="es-ES" dirty="0" err="1"/>
              <a:t>special</a:t>
            </a:r>
            <a:r>
              <a:rPr lang="es-ES" dirty="0"/>
              <a:t> </a:t>
            </a:r>
            <a:r>
              <a:rPr lang="es-ES" dirty="0" err="1"/>
              <a:t>prices</a:t>
            </a:r>
            <a:r>
              <a:rPr lang="es-ES" dirty="0"/>
              <a:t>. </a:t>
            </a:r>
            <a:r>
              <a:rPr lang="es-ES" dirty="0" err="1"/>
              <a:t>Create</a:t>
            </a:r>
            <a:r>
              <a:rPr lang="es-ES" dirty="0"/>
              <a:t> </a:t>
            </a:r>
            <a:r>
              <a:rPr lang="es-ES" dirty="0" err="1"/>
              <a:t>endpoint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insurances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</a:t>
            </a:r>
            <a:r>
              <a:rPr lang="es-ES" dirty="0"/>
              <a:t> data.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48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154B-8CDD-43CE-8338-0D6DB64DC52C}" type="datetime1">
              <a:rPr lang="es-ES" smtClean="0"/>
              <a:t>09/03/2019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7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FD82-6E9E-4917-96A8-FB8D8711FA2D}" type="datetime1">
              <a:rPr lang="es-ES" smtClean="0"/>
              <a:t>09/03/2019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981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73BE-F348-4091-ADCE-A927E065E3B1}" type="datetime1">
              <a:rPr lang="es-ES" smtClean="0"/>
              <a:t>09/03/2019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82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A4AC-2E9E-4791-99B0-FE5AEA12B549}" type="datetime1">
              <a:rPr lang="es-ES" smtClean="0"/>
              <a:t>09/03/2019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20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8ACE-11E2-4DE1-B206-F89AA0E55C2B}" type="datetime1">
              <a:rPr lang="es-ES" smtClean="0"/>
              <a:t>09/03/2019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39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7B80-4A32-4586-A007-06688D293C88}" type="datetime1">
              <a:rPr lang="es-ES" smtClean="0"/>
              <a:t>09/03/2019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69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79C9-90AD-433D-8A12-395918A9D092}" type="datetime1">
              <a:rPr lang="es-ES" smtClean="0"/>
              <a:t>09/03/2019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587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8194-7D8A-46D7-9601-E0041CBB5DA8}" type="datetime1">
              <a:rPr lang="es-ES" smtClean="0"/>
              <a:t>09/03/2019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239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6B6F-D494-420B-9C26-BF854CD97EE2}" type="datetime1">
              <a:rPr lang="es-ES" smtClean="0"/>
              <a:t>09/03/2019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70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E29A689-1305-4D3D-81C8-D8B59DBF707C}" type="datetime1">
              <a:rPr lang="es-ES" smtClean="0"/>
              <a:t>09/03/2019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66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4912-B14C-42C6-99A5-AE1D0071A37F}" type="datetime1">
              <a:rPr lang="es-ES" smtClean="0"/>
              <a:t>09/03/2019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1455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8702DF-E574-4A0E-A408-B085D20A1C2D}" type="datetime1">
              <a:rPr lang="es-ES" smtClean="0"/>
              <a:t>09/03/2019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rgbClr val="FFFFFF"/>
                </a:solidFill>
              </a:defRPr>
            </a:lvl1pPr>
          </a:lstStyle>
          <a:p>
            <a:fld id="{8871227D-4415-4148-9C72-04CE1AE1FA40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7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20.png"/><Relationship Id="rId10" Type="http://schemas.openxmlformats.org/officeDocument/2006/relationships/image" Target="../media/image56.svg"/><Relationship Id="rId4" Type="http://schemas.openxmlformats.org/officeDocument/2006/relationships/image" Target="../media/image51.svg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77.png"/><Relationship Id="rId1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63.png"/><Relationship Id="rId10" Type="http://schemas.openxmlformats.org/officeDocument/2006/relationships/image" Target="../media/image74.svg"/><Relationship Id="rId4" Type="http://schemas.openxmlformats.org/officeDocument/2006/relationships/image" Target="../media/image5.svg"/><Relationship Id="rId9" Type="http://schemas.openxmlformats.org/officeDocument/2006/relationships/image" Target="../media/image73.png"/><Relationship Id="rId14" Type="http://schemas.openxmlformats.org/officeDocument/2006/relationships/image" Target="../media/image78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svg"/><Relationship Id="rId7" Type="http://schemas.openxmlformats.org/officeDocument/2006/relationships/image" Target="../media/image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B429A4A-DCC8-45D3-8ABC-FEE50EA92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527" y="4798635"/>
            <a:ext cx="10196946" cy="1086237"/>
          </a:xfrm>
        </p:spPr>
        <p:txBody>
          <a:bodyPr>
            <a:noAutofit/>
          </a:bodyPr>
          <a:lstStyle/>
          <a:p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past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present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future</a:t>
            </a:r>
            <a:r>
              <a:rPr lang="es-ES" sz="4000" dirty="0"/>
              <a:t>.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32AE7E45-2992-481E-8A38-DEDB543D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</a:t>
            </a:fld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6E8EF5A-27B6-4604-9C37-967C1726D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9828" y="-305608"/>
            <a:ext cx="7932343" cy="54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Juan Rodríguez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Requirements</a:t>
            </a:r>
            <a:r>
              <a:rPr lang="es-ES" sz="4000" dirty="0"/>
              <a:t> </a:t>
            </a:r>
            <a:r>
              <a:rPr lang="es-ES" sz="4000" dirty="0" err="1"/>
              <a:t>engineer</a:t>
            </a:r>
            <a:r>
              <a:rPr lang="es-ES" sz="4000" dirty="0"/>
              <a:t>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9A28A2-E839-47E8-AD3F-1ED01B5AD8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" b="31871"/>
          <a:stretch/>
        </p:blipFill>
        <p:spPr>
          <a:xfrm>
            <a:off x="4987977" y="1881298"/>
            <a:ext cx="2277006" cy="22770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30AB78F-A070-4314-AD5C-6F59E99D6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07B3E85-BAC5-443B-8B72-DA7740186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2092" y="5344205"/>
            <a:ext cx="888237" cy="8882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E97893-D7AC-4084-BC30-2980B61BB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5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Rafael Fresno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r>
              <a:rPr lang="es-ES" sz="4000" dirty="0"/>
              <a:t>, API </a:t>
            </a:r>
            <a:r>
              <a:rPr lang="es-ES" sz="4000" dirty="0" err="1"/>
              <a:t>integration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11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FD54438-C77D-48FA-A70F-2C78E4FB6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7977" y="1881296"/>
            <a:ext cx="2277005" cy="227700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6507AA0-EAEA-4AAC-AA31-320FA0FEB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111" y="5320146"/>
            <a:ext cx="818284" cy="9228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BDD99AF-2F07-4D55-89EB-2CADF5CE7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05190C-F806-4EC5-9451-9E18705A3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9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GOALS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12</a:t>
            </a:fld>
            <a:endParaRPr lang="es-ES"/>
          </a:p>
        </p:txBody>
      </p:sp>
      <p:pic>
        <p:nvPicPr>
          <p:cNvPr id="3" name="Gráfico 2" descr="Usuarios">
            <a:extLst>
              <a:ext uri="{FF2B5EF4-FFF2-40B4-BE49-F238E27FC236}">
                <a16:creationId xmlns:a16="http://schemas.microsoft.com/office/drawing/2014/main" id="{0986BDA1-32B7-4CBB-97ED-28EA8B1E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301" y="2468969"/>
            <a:ext cx="2363490" cy="2363490"/>
          </a:xfrm>
          <a:prstGeom prst="rect">
            <a:avLst/>
          </a:prstGeom>
        </p:spPr>
      </p:pic>
      <p:pic>
        <p:nvPicPr>
          <p:cNvPr id="6" name="Gráfico 5" descr="Maestro">
            <a:extLst>
              <a:ext uri="{FF2B5EF4-FFF2-40B4-BE49-F238E27FC236}">
                <a16:creationId xmlns:a16="http://schemas.microsoft.com/office/drawing/2014/main" id="{D3BABE84-71CE-4C42-A26A-B9FCAF2B4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8304" y="2468970"/>
            <a:ext cx="2363489" cy="2363489"/>
          </a:xfrm>
          <a:prstGeom prst="rect">
            <a:avLst/>
          </a:prstGeom>
        </p:spPr>
      </p:pic>
      <p:pic>
        <p:nvPicPr>
          <p:cNvPr id="8" name="Gráfico 7" descr="Tendencia al alza">
            <a:extLst>
              <a:ext uri="{FF2B5EF4-FFF2-40B4-BE49-F238E27FC236}">
                <a16:creationId xmlns:a16="http://schemas.microsoft.com/office/drawing/2014/main" id="{3BA98BDE-675F-41DC-8979-EA9F461FF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7306" y="2468970"/>
            <a:ext cx="2363489" cy="2363489"/>
          </a:xfrm>
          <a:prstGeom prst="rect">
            <a:avLst/>
          </a:prstGeom>
        </p:spPr>
      </p:pic>
      <p:pic>
        <p:nvPicPr>
          <p:cNvPr id="10" name="Gráfico 9" descr="Señal de pulgar hacia arriba">
            <a:extLst>
              <a:ext uri="{FF2B5EF4-FFF2-40B4-BE49-F238E27FC236}">
                <a16:creationId xmlns:a16="http://schemas.microsoft.com/office/drawing/2014/main" id="{D8EFD8C1-F027-4C1C-AB8B-9FA3C1178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0673" y="2468971"/>
            <a:ext cx="2363489" cy="23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6932B-A137-4B21-A78C-BDF1B554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600" dirty="0"/>
              <a:t>KNOWLEDGE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40CA1B-FAB9-4E16-A6E3-8F9D2329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F75B24-72F9-4DAD-B47F-6E415AB6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75" y="4425363"/>
            <a:ext cx="4962005" cy="20344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D546BF-456D-4A92-A0C0-D4295D234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11" y="2127872"/>
            <a:ext cx="3130532" cy="260225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E0F6E5C-88BB-4A6F-B76D-C2B5585FD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9315" y="1989141"/>
            <a:ext cx="1843025" cy="184302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340403C-55C0-4828-A208-8F335F115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2340" y="4083947"/>
            <a:ext cx="1594313" cy="18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71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MVP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099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76442-4532-4153-AAE8-7AE2BB5A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CLASSIFICATION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2F09E1-C859-4DF9-B618-496D7245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15</a:t>
            </a:fld>
            <a:endParaRPr lang="es-ES"/>
          </a:p>
        </p:txBody>
      </p:sp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5254926-B4F4-44CA-9E82-A133E995F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460" y="2209800"/>
            <a:ext cx="3275216" cy="3275216"/>
          </a:xfrm>
          <a:prstGeom prst="rect">
            <a:avLst/>
          </a:prstGeom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8EFDCBB3-E9B0-42BF-B4EE-FED96D578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5324" y="2209800"/>
            <a:ext cx="3275216" cy="32752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D5CB815-5E5D-4328-B733-0C581D536C16}"/>
              </a:ext>
            </a:extLst>
          </p:cNvPr>
          <p:cNvSpPr txBox="1"/>
          <p:nvPr/>
        </p:nvSpPr>
        <p:spPr>
          <a:xfrm>
            <a:off x="5411585" y="2007141"/>
            <a:ext cx="17290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0" dirty="0">
                <a:solidFill>
                  <a:srgbClr val="BD582C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245869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8081D-CF26-4153-8011-DBCDBD32B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7912A4-50C1-4DE3-B576-C12B60F0E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recorded</a:t>
            </a:r>
            <a:r>
              <a:rPr lang="es-ES" sz="4400" dirty="0"/>
              <a:t> video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793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8081D-CF26-4153-8011-DBCDBD32B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7912A4-50C1-4DE3-B576-C12B60F0E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400" dirty="0" err="1"/>
              <a:t>Second</a:t>
            </a:r>
            <a:r>
              <a:rPr lang="es-ES" sz="4400" dirty="0"/>
              <a:t> </a:t>
            </a:r>
            <a:r>
              <a:rPr lang="es-ES" sz="4400" dirty="0" err="1"/>
              <a:t>recorded</a:t>
            </a:r>
            <a:r>
              <a:rPr lang="es-ES" sz="4400" dirty="0"/>
              <a:t> video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182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VIABILITY STUDY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29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10">
            <a:extLst>
              <a:ext uri="{FF2B5EF4-FFF2-40B4-BE49-F238E27FC236}">
                <a16:creationId xmlns:a16="http://schemas.microsoft.com/office/drawing/2014/main" id="{D8425564-0499-425C-A9EC-807BFB38E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108" y="1802923"/>
            <a:ext cx="6656743" cy="4437829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4542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E8AD3-B264-4370-9943-5BE1B87E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OVERVIEW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69F902-2305-49C1-A06C-67FFFCBF5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886201"/>
          </a:xfrm>
        </p:spPr>
        <p:txBody>
          <a:bodyPr>
            <a:noAutofit/>
          </a:bodyPr>
          <a:lstStyle/>
          <a:p>
            <a:r>
              <a:rPr lang="es-ES" sz="4400" dirty="0"/>
              <a:t>Idea</a:t>
            </a:r>
          </a:p>
          <a:p>
            <a:r>
              <a:rPr lang="es-ES" sz="4400" dirty="0" err="1"/>
              <a:t>Team</a:t>
            </a:r>
            <a:endParaRPr lang="es-ES" sz="4400" dirty="0"/>
          </a:p>
          <a:p>
            <a:r>
              <a:rPr lang="es-ES" sz="4400" dirty="0"/>
              <a:t>MVP</a:t>
            </a:r>
          </a:p>
          <a:p>
            <a:r>
              <a:rPr lang="es-ES" sz="4400" dirty="0" err="1"/>
              <a:t>Viability</a:t>
            </a:r>
            <a:r>
              <a:rPr lang="es-ES" sz="4400" dirty="0"/>
              <a:t> </a:t>
            </a:r>
            <a:r>
              <a:rPr lang="es-ES" sz="4400" dirty="0" err="1"/>
              <a:t>study</a:t>
            </a:r>
            <a:endParaRPr lang="es-ES" sz="4400" dirty="0"/>
          </a:p>
          <a:p>
            <a:r>
              <a:rPr lang="es-ES" sz="4400" dirty="0"/>
              <a:t>Technologies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21563C-30BB-484D-ACB0-F56738B96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886201"/>
          </a:xfrm>
        </p:spPr>
        <p:txBody>
          <a:bodyPr>
            <a:normAutofit/>
          </a:bodyPr>
          <a:lstStyle/>
          <a:p>
            <a:r>
              <a:rPr lang="es-ES" sz="4400" dirty="0" err="1"/>
              <a:t>Competitors</a:t>
            </a:r>
            <a:endParaRPr lang="es-ES" sz="4400" dirty="0"/>
          </a:p>
          <a:p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endParaRPr lang="es-ES" sz="4400" dirty="0"/>
          </a:p>
          <a:p>
            <a:r>
              <a:rPr lang="es-ES" sz="4400" dirty="0" err="1"/>
              <a:t>Planification</a:t>
            </a:r>
            <a:endParaRPr lang="es-ES" sz="4400" dirty="0"/>
          </a:p>
          <a:p>
            <a:r>
              <a:rPr lang="es-ES" sz="4400" dirty="0" err="1"/>
              <a:t>Costs</a:t>
            </a:r>
            <a:endParaRPr lang="es-ES" sz="4400" dirty="0"/>
          </a:p>
          <a:p>
            <a:r>
              <a:rPr lang="es-ES" sz="4400" dirty="0" err="1"/>
              <a:t>Conclusions</a:t>
            </a:r>
            <a:endParaRPr lang="es-ES" sz="440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8EE4B39-30A6-481E-BAB1-B7D11AEA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929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16980D4-A5FA-4AD9-82E7-FC31A7B22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954" y="1802923"/>
            <a:ext cx="7356090" cy="44378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7010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018C2F9-711D-4CB0-B343-C1C2B4621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" b="2638"/>
          <a:stretch/>
        </p:blipFill>
        <p:spPr>
          <a:xfrm>
            <a:off x="2776162" y="1895302"/>
            <a:ext cx="6700636" cy="422840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0181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30F36E7-2C04-4BCC-8750-0E8D31415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930" y="1802922"/>
            <a:ext cx="6991099" cy="44378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1558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0721352-C803-4C8D-AFE2-F896F6E2B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669" y="1802923"/>
            <a:ext cx="7410660" cy="4437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013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764493"/>
            <a:ext cx="10424160" cy="3566160"/>
          </a:xfrm>
        </p:spPr>
        <p:txBody>
          <a:bodyPr>
            <a:normAutofit/>
          </a:bodyPr>
          <a:lstStyle/>
          <a:p>
            <a:pPr algn="ctr"/>
            <a:r>
              <a:rPr lang="es-ES" sz="12800" dirty="0"/>
              <a:t>TECHNOLOGIES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7109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4B109-F90D-4EFC-9634-365A9388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5FB853-EFF7-4D44-ACE2-A9D8F7C7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25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AE14DE-40C3-4374-8227-1599F41E7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18" y="1630678"/>
            <a:ext cx="2632363" cy="13161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2781D62-DC40-440C-9CBC-5801F2EC767B}"/>
              </a:ext>
            </a:extLst>
          </p:cNvPr>
          <p:cNvSpPr txBox="1"/>
          <p:nvPr/>
        </p:nvSpPr>
        <p:spPr>
          <a:xfrm>
            <a:off x="4325389" y="2562139"/>
            <a:ext cx="36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Main</a:t>
            </a:r>
            <a:r>
              <a:rPr lang="es-ES" sz="4400" dirty="0">
                <a:solidFill>
                  <a:srgbClr val="404040"/>
                </a:solidFill>
              </a:rPr>
              <a:t> web app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E39994-0F79-4391-81C7-553C1BB41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69" y="3331580"/>
            <a:ext cx="2632363" cy="13161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57049FE-719A-435E-9332-CAB7B2A35793}"/>
              </a:ext>
            </a:extLst>
          </p:cNvPr>
          <p:cNvSpPr txBox="1"/>
          <p:nvPr/>
        </p:nvSpPr>
        <p:spPr>
          <a:xfrm>
            <a:off x="678872" y="4258882"/>
            <a:ext cx="5719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Users</a:t>
            </a:r>
            <a:r>
              <a:rPr lang="es-ES" sz="4400" dirty="0">
                <a:solidFill>
                  <a:srgbClr val="404040"/>
                </a:solidFill>
              </a:rPr>
              <a:t> and capsules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0B26B6C-F125-4F87-9D3C-9349312F7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3331580"/>
            <a:ext cx="2632363" cy="131618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502BCA5-D1D0-4C0D-89F1-A373D1FF7C1B}"/>
              </a:ext>
            </a:extLst>
          </p:cNvPr>
          <p:cNvSpPr txBox="1"/>
          <p:nvPr/>
        </p:nvSpPr>
        <p:spPr>
          <a:xfrm>
            <a:off x="7015945" y="4258881"/>
            <a:ext cx="4184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Social media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030BE19-15B8-412C-BF80-7EB166E1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4302" y="1839029"/>
            <a:ext cx="1506794" cy="72311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4C7ABC7-C5E1-496A-BC5A-CBC0CF071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71" y="1904048"/>
            <a:ext cx="1106422" cy="76944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39E6941-C070-49B8-93C1-0C5717BBA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5026689"/>
            <a:ext cx="1154194" cy="11541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9C3E886-BDEB-47B9-A2FC-1C176E3B4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5943" y="2074198"/>
            <a:ext cx="1868359" cy="52492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0C603FEA-CE17-4D0E-A9E2-92CF1EB6ED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78841" y="5028322"/>
            <a:ext cx="1119218" cy="115419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51E1DCF-0D2C-4515-9E0B-C65406A880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988" y="5020899"/>
            <a:ext cx="1970359" cy="1108327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D0E2387-7C26-471F-A4B7-CCC99062D4D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26480" y="3331580"/>
            <a:ext cx="0" cy="65809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B6DB300-AE91-471B-9B8B-967938F88E02}"/>
              </a:ext>
            </a:extLst>
          </p:cNvPr>
          <p:cNvCxnSpPr>
            <a:cxnSpLocks/>
          </p:cNvCxnSpPr>
          <p:nvPr/>
        </p:nvCxnSpPr>
        <p:spPr>
          <a:xfrm flipH="1">
            <a:off x="5020888" y="3989671"/>
            <a:ext cx="2604654" cy="0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791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2916F-C471-4CEE-9922-E4CCC61F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3F38F7-49C5-4F39-959C-FBC4629C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26</a:t>
            </a:fld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531942FB-F74A-4319-8DA1-F268FC86D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2512" y="1817684"/>
            <a:ext cx="4100426" cy="41141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6650E17-AD9A-4502-B58D-43132067995C}"/>
              </a:ext>
            </a:extLst>
          </p:cNvPr>
          <p:cNvSpPr txBox="1"/>
          <p:nvPr/>
        </p:nvSpPr>
        <p:spPr>
          <a:xfrm>
            <a:off x="6882938" y="1904984"/>
            <a:ext cx="174567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6884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DB8FA-51FC-4DE5-A239-C4AC5D2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600" dirty="0"/>
              <a:t>CONTINUOUS INTEGRATION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B2455-4B57-4DE4-BBEF-24BEC3D0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C6D7B0-F9C9-4B10-9375-FE226707B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44" y="2118572"/>
            <a:ext cx="5817311" cy="182130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D0FBFF3-D74C-415A-AC14-B5467002B674}"/>
              </a:ext>
            </a:extLst>
          </p:cNvPr>
          <p:cNvSpPr txBox="1"/>
          <p:nvPr/>
        </p:nvSpPr>
        <p:spPr>
          <a:xfrm>
            <a:off x="1673628" y="4599709"/>
            <a:ext cx="8761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Diagram</a:t>
            </a:r>
            <a:r>
              <a:rPr lang="es-ES" sz="3200" dirty="0"/>
              <a:t>: </a:t>
            </a:r>
            <a:r>
              <a:rPr lang="es-ES" sz="3200" dirty="0" err="1"/>
              <a:t>Coding</a:t>
            </a:r>
            <a:r>
              <a:rPr lang="es-ES" sz="3200" dirty="0"/>
              <a:t> -&gt; GitHub -&gt; Travis CI -&gt; </a:t>
            </a:r>
            <a:r>
              <a:rPr lang="es-ES" sz="3200" dirty="0" err="1"/>
              <a:t>Heroku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799365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COMPETITORS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41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F0858-8AFB-47CC-8310-3C0FBF07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COMPETITORS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8746B4-D481-401C-85B4-FA43B9F9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29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F85D34-95EE-4180-B4F5-236E9AB81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85278"/>
              </p:ext>
            </p:extLst>
          </p:nvPr>
        </p:nvGraphicFramePr>
        <p:xfrm>
          <a:off x="104370" y="1532203"/>
          <a:ext cx="11983260" cy="47792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1797">
                  <a:extLst>
                    <a:ext uri="{9D8B030D-6E8A-4147-A177-3AD203B41FA5}">
                      <a16:colId xmlns:a16="http://schemas.microsoft.com/office/drawing/2014/main" val="274746945"/>
                    </a:ext>
                  </a:extLst>
                </a:gridCol>
                <a:gridCol w="2083723">
                  <a:extLst>
                    <a:ext uri="{9D8B030D-6E8A-4147-A177-3AD203B41FA5}">
                      <a16:colId xmlns:a16="http://schemas.microsoft.com/office/drawing/2014/main" val="3535528314"/>
                    </a:ext>
                  </a:extLst>
                </a:gridCol>
                <a:gridCol w="2216728">
                  <a:extLst>
                    <a:ext uri="{9D8B030D-6E8A-4147-A177-3AD203B41FA5}">
                      <a16:colId xmlns:a16="http://schemas.microsoft.com/office/drawing/2014/main" val="3496517337"/>
                    </a:ext>
                  </a:extLst>
                </a:gridCol>
                <a:gridCol w="1124989">
                  <a:extLst>
                    <a:ext uri="{9D8B030D-6E8A-4147-A177-3AD203B41FA5}">
                      <a16:colId xmlns:a16="http://schemas.microsoft.com/office/drawing/2014/main" val="427910569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83710194"/>
                    </a:ext>
                  </a:extLst>
                </a:gridCol>
                <a:gridCol w="1468583">
                  <a:extLst>
                    <a:ext uri="{9D8B030D-6E8A-4147-A177-3AD203B41FA5}">
                      <a16:colId xmlns:a16="http://schemas.microsoft.com/office/drawing/2014/main" val="1064478714"/>
                    </a:ext>
                  </a:extLst>
                </a:gridCol>
              </a:tblGrid>
              <a:tr h="641378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645728"/>
                  </a:ext>
                </a:extLst>
              </a:tr>
              <a:tr h="641378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480687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328411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692200"/>
                  </a:ext>
                </a:extLst>
              </a:tr>
              <a:tr h="45113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675905"/>
                  </a:ext>
                </a:extLst>
              </a:tr>
              <a:tr h="453902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52329"/>
                  </a:ext>
                </a:extLst>
              </a:tr>
              <a:tr h="517106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interaction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831357"/>
                  </a:ext>
                </a:extLst>
              </a:tr>
              <a:tr h="48161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90976"/>
                  </a:ext>
                </a:extLst>
              </a:tr>
            </a:tbl>
          </a:graphicData>
        </a:graphic>
      </p:graphicFrame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D5AE6143-C384-4410-A45D-0C5E42B9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2515" y="2463713"/>
            <a:ext cx="616494" cy="616494"/>
          </a:xfrm>
          <a:prstGeom prst="rect">
            <a:avLst/>
          </a:prstGeom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33967EAB-FA03-42D7-A4C1-BA077AEA8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745402"/>
            <a:ext cx="616494" cy="61649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16272A53-B1A2-48F1-B668-70EDCC574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3080207"/>
            <a:ext cx="616494" cy="61649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F02DE379-2528-44F3-979E-F52A85C6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2853" y="3999628"/>
            <a:ext cx="616494" cy="61649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F287B859-41F2-47AB-9C36-7F648CBDA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4460034"/>
            <a:ext cx="616494" cy="61649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A8A20A49-2B18-4542-BE78-BF6DFD3D0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5089509"/>
            <a:ext cx="616494" cy="61649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4206FD5C-1FF2-48DF-B088-9E5D9FF05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5745402"/>
            <a:ext cx="616494" cy="616494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84A5C5CE-6FF8-4D4E-BFBA-684302FB9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748198"/>
            <a:ext cx="616494" cy="616494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E9A291D2-A015-41A7-B16F-8357A7D7C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745402"/>
            <a:ext cx="616494" cy="616494"/>
          </a:xfrm>
          <a:prstGeom prst="rect">
            <a:avLst/>
          </a:prstGeom>
        </p:spPr>
      </p:pic>
      <p:pic>
        <p:nvPicPr>
          <p:cNvPr id="19" name="Gráfico 18" descr="Cerrar">
            <a:extLst>
              <a:ext uri="{FF2B5EF4-FFF2-40B4-BE49-F238E27FC236}">
                <a16:creationId xmlns:a16="http://schemas.microsoft.com/office/drawing/2014/main" id="{DC6C7C56-EFCF-4B81-90C1-CFA95B946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745402"/>
            <a:ext cx="616494" cy="616494"/>
          </a:xfrm>
          <a:prstGeom prst="rect">
            <a:avLst/>
          </a:prstGeom>
        </p:spPr>
      </p:pic>
      <p:pic>
        <p:nvPicPr>
          <p:cNvPr id="20" name="Gráfico 19" descr="Cerrar">
            <a:extLst>
              <a:ext uri="{FF2B5EF4-FFF2-40B4-BE49-F238E27FC236}">
                <a16:creationId xmlns:a16="http://schemas.microsoft.com/office/drawing/2014/main" id="{2A763D0A-D01F-4B47-AAD4-471B4B16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089509"/>
            <a:ext cx="616494" cy="616494"/>
          </a:xfrm>
          <a:prstGeom prst="rect">
            <a:avLst/>
          </a:prstGeom>
        </p:spPr>
      </p:pic>
      <p:pic>
        <p:nvPicPr>
          <p:cNvPr id="21" name="Gráfico 20" descr="Cerrar">
            <a:extLst>
              <a:ext uri="{FF2B5EF4-FFF2-40B4-BE49-F238E27FC236}">
                <a16:creationId xmlns:a16="http://schemas.microsoft.com/office/drawing/2014/main" id="{0375BD9A-E400-455F-8107-72B5BCB57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092305"/>
            <a:ext cx="616494" cy="616494"/>
          </a:xfrm>
          <a:prstGeom prst="rect">
            <a:avLst/>
          </a:prstGeom>
        </p:spPr>
      </p:pic>
      <p:pic>
        <p:nvPicPr>
          <p:cNvPr id="22" name="Gráfico 21" descr="Cerrar">
            <a:extLst>
              <a:ext uri="{FF2B5EF4-FFF2-40B4-BE49-F238E27FC236}">
                <a16:creationId xmlns:a16="http://schemas.microsoft.com/office/drawing/2014/main" id="{0C3CA094-F984-4BC0-87AC-C5E5BA4C0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089509"/>
            <a:ext cx="616494" cy="616494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D0ED6201-838C-4CDF-8F61-747388108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089509"/>
            <a:ext cx="616494" cy="616494"/>
          </a:xfrm>
          <a:prstGeom prst="rect">
            <a:avLst/>
          </a:prstGeom>
        </p:spPr>
      </p:pic>
      <p:pic>
        <p:nvPicPr>
          <p:cNvPr id="24" name="Gráfico 23" descr="Cerrar">
            <a:extLst>
              <a:ext uri="{FF2B5EF4-FFF2-40B4-BE49-F238E27FC236}">
                <a16:creationId xmlns:a16="http://schemas.microsoft.com/office/drawing/2014/main" id="{C4505CB8-17D3-44DF-83D2-C3950DBEC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4459361"/>
            <a:ext cx="616494" cy="616494"/>
          </a:xfrm>
          <a:prstGeom prst="rect">
            <a:avLst/>
          </a:prstGeom>
        </p:spPr>
      </p:pic>
      <p:pic>
        <p:nvPicPr>
          <p:cNvPr id="25" name="Gráfico 24" descr="Cerrar">
            <a:extLst>
              <a:ext uri="{FF2B5EF4-FFF2-40B4-BE49-F238E27FC236}">
                <a16:creationId xmlns:a16="http://schemas.microsoft.com/office/drawing/2014/main" id="{775425EA-C917-4EEA-8689-212E5D24B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3541968"/>
            <a:ext cx="616494" cy="61649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32C07431-99C9-46F8-8C0A-11D958A68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3541968"/>
            <a:ext cx="616494" cy="616494"/>
          </a:xfrm>
          <a:prstGeom prst="rect">
            <a:avLst/>
          </a:prstGeom>
        </p:spPr>
      </p:pic>
      <p:pic>
        <p:nvPicPr>
          <p:cNvPr id="27" name="Gráfico 26" descr="Cerrar">
            <a:extLst>
              <a:ext uri="{FF2B5EF4-FFF2-40B4-BE49-F238E27FC236}">
                <a16:creationId xmlns:a16="http://schemas.microsoft.com/office/drawing/2014/main" id="{842A4AC5-36F9-49D8-BE31-83AB74D79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3541968"/>
            <a:ext cx="616494" cy="616494"/>
          </a:xfrm>
          <a:prstGeom prst="rect">
            <a:avLst/>
          </a:prstGeom>
        </p:spPr>
      </p:pic>
      <p:pic>
        <p:nvPicPr>
          <p:cNvPr id="28" name="Gráfico 27" descr="Cerrar">
            <a:extLst>
              <a:ext uri="{FF2B5EF4-FFF2-40B4-BE49-F238E27FC236}">
                <a16:creationId xmlns:a16="http://schemas.microsoft.com/office/drawing/2014/main" id="{5CDC12DA-92D3-4C40-A50A-665FFE3A0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2458553"/>
            <a:ext cx="616494" cy="61649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B10F802-615F-4C07-8A70-094CD33B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2458000"/>
            <a:ext cx="616494" cy="616494"/>
          </a:xfrm>
          <a:prstGeom prst="rect">
            <a:avLst/>
          </a:prstGeom>
        </p:spPr>
      </p:pic>
      <p:pic>
        <p:nvPicPr>
          <p:cNvPr id="30" name="Gráfico 29" descr="Marca de verificación">
            <a:extLst>
              <a:ext uri="{FF2B5EF4-FFF2-40B4-BE49-F238E27FC236}">
                <a16:creationId xmlns:a16="http://schemas.microsoft.com/office/drawing/2014/main" id="{BF189B92-509E-4307-931A-8930A484D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2458000"/>
            <a:ext cx="616494" cy="616494"/>
          </a:xfrm>
          <a:prstGeom prst="rect">
            <a:avLst/>
          </a:prstGeom>
        </p:spPr>
      </p:pic>
      <p:pic>
        <p:nvPicPr>
          <p:cNvPr id="31" name="Gráfico 30" descr="Marca de verificación">
            <a:extLst>
              <a:ext uri="{FF2B5EF4-FFF2-40B4-BE49-F238E27FC236}">
                <a16:creationId xmlns:a16="http://schemas.microsoft.com/office/drawing/2014/main" id="{D2015D0A-5A89-41E5-8F9C-F685E3D4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2458000"/>
            <a:ext cx="616494" cy="61649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445F0E33-0DA4-4D9F-A67B-C617CA198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080207"/>
            <a:ext cx="616494" cy="616494"/>
          </a:xfrm>
          <a:prstGeom prst="rect">
            <a:avLst/>
          </a:prstGeom>
        </p:spPr>
      </p:pic>
      <p:pic>
        <p:nvPicPr>
          <p:cNvPr id="33" name="Gráfico 32" descr="Marca de verificación">
            <a:extLst>
              <a:ext uri="{FF2B5EF4-FFF2-40B4-BE49-F238E27FC236}">
                <a16:creationId xmlns:a16="http://schemas.microsoft.com/office/drawing/2014/main" id="{873EA7A1-22C2-41F8-A2F7-ADE010838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074494"/>
            <a:ext cx="616494" cy="61649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C0DAAC19-DD6F-455A-AF98-0064F8B67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3074494"/>
            <a:ext cx="616494" cy="61649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A18DA6AB-9A14-4D83-8AB4-FB7B361A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7677" y="3074494"/>
            <a:ext cx="616494" cy="61649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F68F9236-FEA8-40C9-BB86-AF8825EDD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541968"/>
            <a:ext cx="616494" cy="616494"/>
          </a:xfrm>
          <a:prstGeom prst="rect">
            <a:avLst/>
          </a:prstGeom>
        </p:spPr>
      </p:pic>
      <p:pic>
        <p:nvPicPr>
          <p:cNvPr id="37" name="Gráfico 36" descr="Marca de verificación">
            <a:extLst>
              <a:ext uri="{FF2B5EF4-FFF2-40B4-BE49-F238E27FC236}">
                <a16:creationId xmlns:a16="http://schemas.microsoft.com/office/drawing/2014/main" id="{C19B1E8D-C55C-44F3-AE28-A85A5939A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536255"/>
            <a:ext cx="616494" cy="616494"/>
          </a:xfrm>
          <a:prstGeom prst="rect">
            <a:avLst/>
          </a:prstGeom>
        </p:spPr>
      </p:pic>
      <p:pic>
        <p:nvPicPr>
          <p:cNvPr id="38" name="Gráfico 37" descr="Marca de verificación">
            <a:extLst>
              <a:ext uri="{FF2B5EF4-FFF2-40B4-BE49-F238E27FC236}">
                <a16:creationId xmlns:a16="http://schemas.microsoft.com/office/drawing/2014/main" id="{CE934BFE-EB5B-495D-8D76-30556A58C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4465074"/>
            <a:ext cx="616494" cy="616494"/>
          </a:xfrm>
          <a:prstGeom prst="rect">
            <a:avLst/>
          </a:prstGeom>
        </p:spPr>
      </p:pic>
      <p:pic>
        <p:nvPicPr>
          <p:cNvPr id="39" name="Gráfico 38" descr="Marca de verificación">
            <a:extLst>
              <a:ext uri="{FF2B5EF4-FFF2-40B4-BE49-F238E27FC236}">
                <a16:creationId xmlns:a16="http://schemas.microsoft.com/office/drawing/2014/main" id="{E873A564-4582-4383-8F02-F10041C6E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4459361"/>
            <a:ext cx="616494" cy="616494"/>
          </a:xfrm>
          <a:prstGeom prst="rect">
            <a:avLst/>
          </a:prstGeom>
        </p:spPr>
      </p:pic>
      <p:pic>
        <p:nvPicPr>
          <p:cNvPr id="40" name="Gráfico 39" descr="Marca de verificación">
            <a:extLst>
              <a:ext uri="{FF2B5EF4-FFF2-40B4-BE49-F238E27FC236}">
                <a16:creationId xmlns:a16="http://schemas.microsoft.com/office/drawing/2014/main" id="{AA01C8AB-D15B-43E8-83C0-13F5C02DB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4459361"/>
            <a:ext cx="616494" cy="616494"/>
          </a:xfrm>
          <a:prstGeom prst="rect">
            <a:avLst/>
          </a:prstGeom>
        </p:spPr>
      </p:pic>
      <p:pic>
        <p:nvPicPr>
          <p:cNvPr id="41" name="Gráfico 40" descr="Marca de verificación">
            <a:extLst>
              <a:ext uri="{FF2B5EF4-FFF2-40B4-BE49-F238E27FC236}">
                <a16:creationId xmlns:a16="http://schemas.microsoft.com/office/drawing/2014/main" id="{EDBE4770-8001-4E9C-9AEF-099423B99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1411" y="4014602"/>
            <a:ext cx="616494" cy="616494"/>
          </a:xfrm>
          <a:prstGeom prst="rect">
            <a:avLst/>
          </a:prstGeom>
        </p:spPr>
      </p:pic>
      <p:pic>
        <p:nvPicPr>
          <p:cNvPr id="42" name="Gráfico 41" descr="Marca de verificación">
            <a:extLst>
              <a:ext uri="{FF2B5EF4-FFF2-40B4-BE49-F238E27FC236}">
                <a16:creationId xmlns:a16="http://schemas.microsoft.com/office/drawing/2014/main" id="{67820998-D467-4987-9FF1-2547A8C14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402" y="4008889"/>
            <a:ext cx="616494" cy="616494"/>
          </a:xfrm>
          <a:prstGeom prst="rect">
            <a:avLst/>
          </a:prstGeom>
        </p:spPr>
      </p:pic>
      <p:pic>
        <p:nvPicPr>
          <p:cNvPr id="43" name="Gráfico 42" descr="Marca de verificación">
            <a:extLst>
              <a:ext uri="{FF2B5EF4-FFF2-40B4-BE49-F238E27FC236}">
                <a16:creationId xmlns:a16="http://schemas.microsoft.com/office/drawing/2014/main" id="{039E20B7-506E-41CF-A325-F0510454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96" y="4008889"/>
            <a:ext cx="616494" cy="616494"/>
          </a:xfrm>
          <a:prstGeom prst="rect">
            <a:avLst/>
          </a:prstGeom>
        </p:spPr>
      </p:pic>
      <p:pic>
        <p:nvPicPr>
          <p:cNvPr id="44" name="Gráfico 43" descr="Marca de verificación">
            <a:extLst>
              <a:ext uri="{FF2B5EF4-FFF2-40B4-BE49-F238E27FC236}">
                <a16:creationId xmlns:a16="http://schemas.microsoft.com/office/drawing/2014/main" id="{BF7CEB5D-573F-41E2-9048-2AB89D54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4008889"/>
            <a:ext cx="616494" cy="6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IDEA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612AB8-7194-477D-9B27-67AC9BC5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75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A6911-4136-455A-B933-29624410C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SWOT MATRIX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470CD3-30D8-4D81-8151-401ED128A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000" dirty="0" err="1"/>
              <a:t>Include</a:t>
            </a:r>
            <a:r>
              <a:rPr lang="es-ES" sz="4000" dirty="0"/>
              <a:t> SWOT </a:t>
            </a:r>
            <a:r>
              <a:rPr lang="es-ES" sz="4000" dirty="0" err="1"/>
              <a:t>matrix</a:t>
            </a:r>
            <a:r>
              <a:rPr lang="es-ES" sz="4000" dirty="0"/>
              <a:t> </a:t>
            </a:r>
            <a:r>
              <a:rPr lang="es-ES" sz="4000" dirty="0" err="1"/>
              <a:t>but</a:t>
            </a:r>
            <a:r>
              <a:rPr lang="es-ES" sz="4000" dirty="0"/>
              <a:t> </a:t>
            </a:r>
            <a:r>
              <a:rPr lang="es-ES" sz="4000" dirty="0" err="1"/>
              <a:t>using</a:t>
            </a:r>
            <a:r>
              <a:rPr lang="es-ES" sz="4000" dirty="0"/>
              <a:t> </a:t>
            </a:r>
            <a:r>
              <a:rPr lang="es-ES" sz="4000" dirty="0" err="1"/>
              <a:t>only</a:t>
            </a:r>
            <a:r>
              <a:rPr lang="es-ES" sz="4000" dirty="0"/>
              <a:t> </a:t>
            </a:r>
            <a:r>
              <a:rPr lang="es-ES" sz="4000" dirty="0" err="1"/>
              <a:t>icons</a:t>
            </a:r>
            <a:endParaRPr lang="es-ES" sz="4000" dirty="0"/>
          </a:p>
          <a:p>
            <a:r>
              <a:rPr lang="es-ES" sz="4000" dirty="0" err="1"/>
              <a:t>It</a:t>
            </a:r>
            <a:r>
              <a:rPr lang="es-ES" sz="4000" dirty="0"/>
              <a:t> </a:t>
            </a:r>
            <a:r>
              <a:rPr lang="es-ES" sz="4000" dirty="0" err="1"/>
              <a:t>may</a:t>
            </a:r>
            <a:r>
              <a:rPr lang="es-ES" sz="4000" dirty="0"/>
              <a:t> be </a:t>
            </a:r>
            <a:r>
              <a:rPr lang="es-ES" sz="4000" dirty="0" err="1"/>
              <a:t>necessary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add</a:t>
            </a:r>
            <a:r>
              <a:rPr lang="es-ES" sz="4000" dirty="0"/>
              <a:t> </a:t>
            </a:r>
            <a:r>
              <a:rPr lang="es-ES" sz="4000" dirty="0" err="1"/>
              <a:t>some</a:t>
            </a:r>
            <a:r>
              <a:rPr lang="es-ES" sz="4000" dirty="0"/>
              <a:t> </a:t>
            </a:r>
            <a:r>
              <a:rPr lang="es-ES" sz="4000" dirty="0" err="1"/>
              <a:t>words</a:t>
            </a:r>
            <a:endParaRPr lang="es-ES" sz="4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45F46D-9F32-482A-9FD4-E6DF9A60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183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PILOT USERS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9048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PILOT USERS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4A8AE19-648E-4BB2-8450-0C403A8A45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Francisco R.</a:t>
            </a:r>
          </a:p>
          <a:p>
            <a:r>
              <a:rPr lang="es-ES" sz="4800" dirty="0"/>
              <a:t>Javier A.</a:t>
            </a:r>
          </a:p>
          <a:p>
            <a:r>
              <a:rPr lang="es-ES" sz="4800" dirty="0" err="1"/>
              <a:t>Valentin</a:t>
            </a:r>
            <a:r>
              <a:rPr lang="es-ES" sz="4800" dirty="0"/>
              <a:t> A.</a:t>
            </a:r>
          </a:p>
          <a:p>
            <a:r>
              <a:rPr lang="es-ES" sz="4800" dirty="0"/>
              <a:t>Antonio G.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402D394-6222-48A8-BF50-E565C17B1C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José Manuel J.</a:t>
            </a:r>
          </a:p>
          <a:p>
            <a:r>
              <a:rPr lang="es-ES" sz="4800" dirty="0"/>
              <a:t>Sandra C.</a:t>
            </a:r>
          </a:p>
          <a:p>
            <a:r>
              <a:rPr lang="es-ES" sz="4800" dirty="0"/>
              <a:t>José Manuel D.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182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PILOT USERS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4A8AE19-648E-4BB2-8450-0C403A8A45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Give</a:t>
            </a:r>
            <a:r>
              <a:rPr lang="es-ES" sz="4800" dirty="0"/>
              <a:t> more </a:t>
            </a:r>
            <a:r>
              <a:rPr lang="es-ES" sz="4800" dirty="0" err="1"/>
              <a:t>details</a:t>
            </a:r>
            <a:r>
              <a:rPr lang="es-ES" sz="4800" dirty="0"/>
              <a:t> </a:t>
            </a:r>
            <a:r>
              <a:rPr lang="es-ES" sz="4800" dirty="0" err="1"/>
              <a:t>about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endParaRPr lang="es-ES" sz="4800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402D394-6222-48A8-BF50-E565C17B1C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Also</a:t>
            </a:r>
            <a:r>
              <a:rPr lang="es-ES" sz="4800" dirty="0"/>
              <a:t> </a:t>
            </a:r>
            <a:r>
              <a:rPr lang="es-ES" sz="4800" dirty="0" err="1"/>
              <a:t>mention</a:t>
            </a:r>
            <a:r>
              <a:rPr lang="es-ES" sz="4800" dirty="0"/>
              <a:t> </a:t>
            </a:r>
            <a:r>
              <a:rPr lang="es-ES" sz="4800" dirty="0" err="1"/>
              <a:t>that</a:t>
            </a:r>
            <a:r>
              <a:rPr lang="es-ES" sz="4800" dirty="0"/>
              <a:t>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sent</a:t>
            </a:r>
            <a:r>
              <a:rPr lang="es-ES" sz="4800" dirty="0"/>
              <a:t> a </a:t>
            </a:r>
            <a:r>
              <a:rPr lang="es-ES" sz="4800" dirty="0" err="1"/>
              <a:t>commitment</a:t>
            </a:r>
            <a:r>
              <a:rPr lang="es-ES" sz="4800" dirty="0"/>
              <a:t> </a:t>
            </a:r>
            <a:r>
              <a:rPr lang="es-ES" sz="4800" dirty="0" err="1"/>
              <a:t>survey</a:t>
            </a:r>
            <a:r>
              <a:rPr lang="es-ES" sz="4800" dirty="0"/>
              <a:t> and </a:t>
            </a:r>
            <a:r>
              <a:rPr lang="es-ES" sz="4800" dirty="0" err="1"/>
              <a:t>an</a:t>
            </a:r>
            <a:r>
              <a:rPr lang="es-ES" sz="4800" dirty="0"/>
              <a:t> email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830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896E9-ED72-407D-925B-8DC8842E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PAYMENT PLANS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749E0A-2410-45CF-B003-83539A3C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37A6C9C-A491-4B68-BB09-C5991AB01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531404"/>
              </p:ext>
            </p:extLst>
          </p:nvPr>
        </p:nvGraphicFramePr>
        <p:xfrm>
          <a:off x="163483" y="1737360"/>
          <a:ext cx="11865033" cy="4561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5011">
                  <a:extLst>
                    <a:ext uri="{9D8B030D-6E8A-4147-A177-3AD203B41FA5}">
                      <a16:colId xmlns:a16="http://schemas.microsoft.com/office/drawing/2014/main" val="3277476143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689465909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3723887478"/>
                    </a:ext>
                  </a:extLst>
                </a:gridCol>
              </a:tblGrid>
              <a:tr h="538328"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80217"/>
                  </a:ext>
                </a:extLst>
              </a:tr>
              <a:tr h="54281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10 €/</a:t>
                      </a:r>
                      <a:r>
                        <a:rPr lang="es-ES" sz="2800" dirty="0" err="1"/>
                        <a:t>year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787165"/>
                  </a:ext>
                </a:extLst>
              </a:tr>
              <a:tr h="53783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Space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 MB/</a:t>
                      </a:r>
                      <a:r>
                        <a:rPr lang="es-ES" sz="2800" dirty="0" err="1"/>
                        <a:t>user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95759"/>
                  </a:ext>
                </a:extLst>
              </a:tr>
              <a:tr h="70486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Social </a:t>
                      </a:r>
                      <a:r>
                        <a:rPr lang="es-ES" sz="2800" dirty="0" err="1"/>
                        <a:t>network</a:t>
                      </a:r>
                      <a:r>
                        <a:rPr lang="es-ES" sz="2800" dirty="0"/>
                        <a:t> and email </a:t>
                      </a:r>
                      <a:r>
                        <a:rPr lang="es-ES" sz="2800" dirty="0" err="1"/>
                        <a:t>integration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81243"/>
                  </a:ext>
                </a:extLst>
              </a:tr>
              <a:tr h="534786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Capsule </a:t>
                      </a:r>
                      <a:r>
                        <a:rPr lang="es-ES" sz="2800" dirty="0" err="1"/>
                        <a:t>scheduling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Up </a:t>
                      </a:r>
                      <a:r>
                        <a:rPr lang="es-ES" sz="2800" dirty="0" err="1"/>
                        <a:t>to</a:t>
                      </a:r>
                      <a:r>
                        <a:rPr lang="es-ES" sz="2800" dirty="0"/>
                        <a:t> 1 </a:t>
                      </a:r>
                      <a:r>
                        <a:rPr lang="es-ES" sz="2800" dirty="0" err="1"/>
                        <a:t>year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Depends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subscription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613213"/>
                  </a:ext>
                </a:extLst>
              </a:tr>
              <a:tr h="70486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Open capsule </a:t>
                      </a:r>
                      <a:r>
                        <a:rPr lang="es-ES" sz="2800" dirty="0" err="1"/>
                        <a:t>duration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 </a:t>
                      </a:r>
                      <a:r>
                        <a:rPr lang="es-ES" sz="2800" dirty="0" err="1"/>
                        <a:t>months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 </a:t>
                      </a:r>
                      <a:r>
                        <a:rPr lang="es-ES" sz="2800" dirty="0" err="1"/>
                        <a:t>year</a:t>
                      </a:r>
                      <a:r>
                        <a:rPr lang="es-ES" sz="2800" dirty="0"/>
                        <a:t> after </a:t>
                      </a:r>
                      <a:r>
                        <a:rPr lang="es-ES" sz="2800" dirty="0" err="1"/>
                        <a:t>subscription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expiration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964390"/>
                  </a:ext>
                </a:extLst>
              </a:tr>
              <a:tr h="512618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Duration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extension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2628"/>
                  </a:ext>
                </a:extLst>
              </a:tr>
            </a:tbl>
          </a:graphicData>
        </a:graphic>
      </p:graphicFrame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B3006EBF-9DF7-4822-A23C-C52CA543B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3429000"/>
            <a:ext cx="714203" cy="714203"/>
          </a:xfrm>
          <a:prstGeom prst="rect">
            <a:avLst/>
          </a:prstGeom>
        </p:spPr>
      </p:pic>
      <p:pic>
        <p:nvPicPr>
          <p:cNvPr id="13" name="Gráfico 12" descr="Cerrar">
            <a:extLst>
              <a:ext uri="{FF2B5EF4-FFF2-40B4-BE49-F238E27FC236}">
                <a16:creationId xmlns:a16="http://schemas.microsoft.com/office/drawing/2014/main" id="{68358952-4011-4112-92D9-06228BAAD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8896" y="5665213"/>
            <a:ext cx="714203" cy="714203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EA6631B4-88F9-4F10-9390-42FECB271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8897" y="3434928"/>
            <a:ext cx="714203" cy="714203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697C6256-EDE2-42A9-9A2C-5C5367E1A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5665212"/>
            <a:ext cx="714203" cy="7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9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AAA6-BB5D-48EB-9172-5161F3D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PLANIFICATION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77DB2A-A6E8-4D6D-8409-76FBA1D08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Scrum logo, </a:t>
            </a:r>
            <a:r>
              <a:rPr lang="es-ES" sz="4400" dirty="0" err="1"/>
              <a:t>maybe</a:t>
            </a:r>
            <a:r>
              <a:rPr lang="es-ES" sz="4400" dirty="0"/>
              <a:t> </a:t>
            </a:r>
            <a:r>
              <a:rPr lang="es-ES" sz="4400" dirty="0" err="1"/>
              <a:t>also</a:t>
            </a:r>
            <a:r>
              <a:rPr lang="es-ES" sz="4400" dirty="0"/>
              <a:t> a </a:t>
            </a:r>
            <a:r>
              <a:rPr lang="es-ES" sz="4400" dirty="0" err="1"/>
              <a:t>diagram</a:t>
            </a:r>
            <a:r>
              <a:rPr lang="es-ES" sz="4400" dirty="0"/>
              <a:t> </a:t>
            </a:r>
            <a:r>
              <a:rPr lang="es-ES" sz="4400" dirty="0" err="1"/>
              <a:t>showing</a:t>
            </a:r>
            <a:r>
              <a:rPr lang="es-ES" sz="4400" dirty="0"/>
              <a:t> </a:t>
            </a:r>
            <a:r>
              <a:rPr lang="es-ES" sz="4400" dirty="0" err="1"/>
              <a:t>the</a:t>
            </a:r>
            <a:r>
              <a:rPr lang="es-ES" sz="4400" dirty="0"/>
              <a:t> sprint-</a:t>
            </a:r>
            <a:r>
              <a:rPr lang="es-ES" sz="4400" dirty="0" err="1"/>
              <a:t>based</a:t>
            </a:r>
            <a:r>
              <a:rPr lang="es-ES" sz="4400" dirty="0"/>
              <a:t> </a:t>
            </a:r>
            <a:r>
              <a:rPr lang="es-ES" sz="4400" dirty="0" err="1"/>
              <a:t>cycle</a:t>
            </a:r>
            <a:endParaRPr lang="es-ES" sz="4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C52CF-B877-4DBF-9487-F2824FC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2944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AAA6-BB5D-48EB-9172-5161F3D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PLANIFICATION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77DB2A-A6E8-4D6D-8409-76FBA1D08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400" dirty="0"/>
              <a:t>Short </a:t>
            </a:r>
            <a:r>
              <a:rPr lang="es-ES" sz="4400" dirty="0" err="1"/>
              <a:t>description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</a:t>
            </a:r>
            <a:r>
              <a:rPr lang="es-ES" sz="4400" dirty="0" err="1"/>
              <a:t>what</a:t>
            </a:r>
            <a:r>
              <a:rPr lang="es-ES" sz="4400" dirty="0"/>
              <a:t> </a:t>
            </a:r>
            <a:r>
              <a:rPr lang="es-ES" sz="4400" dirty="0" err="1"/>
              <a:t>will</a:t>
            </a:r>
            <a:r>
              <a:rPr lang="es-ES" sz="4400" dirty="0"/>
              <a:t> be done </a:t>
            </a:r>
            <a:r>
              <a:rPr lang="es-ES" sz="4400" dirty="0" err="1"/>
              <a:t>on</a:t>
            </a:r>
            <a:r>
              <a:rPr lang="es-ES" sz="4400" dirty="0"/>
              <a:t> </a:t>
            </a:r>
            <a:r>
              <a:rPr lang="es-ES" sz="4400" dirty="0" err="1"/>
              <a:t>each</a:t>
            </a:r>
            <a:r>
              <a:rPr lang="es-ES" sz="4400" dirty="0"/>
              <a:t> sprint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C52CF-B877-4DBF-9487-F2824FC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801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COSTS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622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10AEB-880C-47F6-B09B-ABDD5012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517D0-7E63-4BFE-8ECE-1215E76F4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400" dirty="0" err="1"/>
              <a:t>Realistic</a:t>
            </a:r>
            <a:r>
              <a:rPr lang="es-ES" sz="4400" dirty="0"/>
              <a:t>:  34348,71 – 43554,24 €</a:t>
            </a:r>
          </a:p>
          <a:p>
            <a:endParaRPr lang="es-ES" sz="4400" dirty="0"/>
          </a:p>
          <a:p>
            <a:r>
              <a:rPr lang="es-ES" sz="4400" dirty="0" err="1"/>
              <a:t>Optimistic</a:t>
            </a:r>
            <a:r>
              <a:rPr lang="es-ES" sz="4400" dirty="0"/>
              <a:t>: 27105,61 €</a:t>
            </a:r>
          </a:p>
          <a:p>
            <a:endParaRPr lang="es-ES" sz="4400" dirty="0"/>
          </a:p>
          <a:p>
            <a:r>
              <a:rPr lang="es-ES" sz="4400" dirty="0" err="1"/>
              <a:t>Pesimistic</a:t>
            </a:r>
            <a:r>
              <a:rPr lang="es-ES" sz="4400" dirty="0"/>
              <a:t>: 60474,63 €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2C38E-24F8-401C-9617-B909BE08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38</a:t>
            </a:fld>
            <a:endParaRPr lang="es-ES"/>
          </a:p>
        </p:txBody>
      </p:sp>
      <p:pic>
        <p:nvPicPr>
          <p:cNvPr id="6" name="Gráfico 5" descr="Monedas">
            <a:extLst>
              <a:ext uri="{FF2B5EF4-FFF2-40B4-BE49-F238E27FC236}">
                <a16:creationId xmlns:a16="http://schemas.microsoft.com/office/drawing/2014/main" id="{E596907F-05BF-4C9C-98A9-4094C03E3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7258" y="2838797"/>
            <a:ext cx="1820488" cy="1820488"/>
          </a:xfrm>
          <a:prstGeom prst="rect">
            <a:avLst/>
          </a:prstGeom>
        </p:spPr>
      </p:pic>
      <p:pic>
        <p:nvPicPr>
          <p:cNvPr id="8" name="Gráfico 7" descr="Dinero">
            <a:extLst>
              <a:ext uri="{FF2B5EF4-FFF2-40B4-BE49-F238E27FC236}">
                <a16:creationId xmlns:a16="http://schemas.microsoft.com/office/drawing/2014/main" id="{0BEEE73F-7028-4139-884D-316001F03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2931" y="3874719"/>
            <a:ext cx="2102749" cy="21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3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(REALISTIC 1)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9B1ECD-E71C-4EE6-A396-E9FC9F7AF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Give</a:t>
            </a:r>
            <a:r>
              <a:rPr lang="es-ES" sz="4800" dirty="0"/>
              <a:t> more </a:t>
            </a:r>
            <a:r>
              <a:rPr lang="es-ES" sz="4800" dirty="0" err="1"/>
              <a:t>detail</a:t>
            </a:r>
            <a:r>
              <a:rPr lang="es-ES" sz="4800" dirty="0"/>
              <a:t> </a:t>
            </a:r>
            <a:r>
              <a:rPr lang="es-ES" sz="4800" dirty="0" err="1"/>
              <a:t>about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first</a:t>
            </a:r>
            <a:r>
              <a:rPr lang="es-ES" sz="4800" dirty="0"/>
              <a:t> </a:t>
            </a:r>
            <a:r>
              <a:rPr lang="es-ES" sz="4800" dirty="0" err="1"/>
              <a:t>realistic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r>
              <a:rPr lang="es-ES" sz="4800" dirty="0"/>
              <a:t>: salaries, </a:t>
            </a:r>
            <a:r>
              <a:rPr lang="es-ES" sz="4800" dirty="0" err="1"/>
              <a:t>equipment</a:t>
            </a:r>
            <a:r>
              <a:rPr lang="es-ES" sz="4800" dirty="0"/>
              <a:t>, </a:t>
            </a:r>
            <a:r>
              <a:rPr lang="es-ES" sz="4800" dirty="0" err="1"/>
              <a:t>workplaces</a:t>
            </a:r>
            <a:r>
              <a:rPr lang="es-ES" sz="4800" dirty="0"/>
              <a:t>, hosting, </a:t>
            </a:r>
            <a:r>
              <a:rPr lang="es-ES" sz="4800" dirty="0" err="1"/>
              <a:t>development</a:t>
            </a:r>
            <a:r>
              <a:rPr lang="es-ES" sz="4800" dirty="0"/>
              <a:t> time…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800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IDEA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</a:t>
            </a:fld>
            <a:endParaRPr lang="es-ES"/>
          </a:p>
        </p:txBody>
      </p:sp>
      <p:pic>
        <p:nvPicPr>
          <p:cNvPr id="21" name="Gráfico 20" descr="Portátil">
            <a:extLst>
              <a:ext uri="{FF2B5EF4-FFF2-40B4-BE49-F238E27FC236}">
                <a16:creationId xmlns:a16="http://schemas.microsoft.com/office/drawing/2014/main" id="{C71E642C-F89F-4D51-B301-1DEA987EB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97" y="2374764"/>
            <a:ext cx="3025461" cy="3025461"/>
          </a:xfrm>
          <a:prstGeom prst="rect">
            <a:avLst/>
          </a:prstGeom>
        </p:spPr>
      </p:pic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2250" y="2374765"/>
            <a:ext cx="3025460" cy="3025460"/>
          </a:xfrm>
          <a:prstGeom prst="rect">
            <a:avLst/>
          </a:prstGeom>
        </p:spPr>
      </p:pic>
      <p:pic>
        <p:nvPicPr>
          <p:cNvPr id="29" name="Gráfico 28" descr="Cronómetro">
            <a:extLst>
              <a:ext uri="{FF2B5EF4-FFF2-40B4-BE49-F238E27FC236}">
                <a16:creationId xmlns:a16="http://schemas.microsoft.com/office/drawing/2014/main" id="{8A327BF5-2C5A-4DF6-A642-5CA44F6D6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0297" y="3038812"/>
            <a:ext cx="1886253" cy="1886253"/>
          </a:xfrm>
          <a:prstGeom prst="rect">
            <a:avLst/>
          </a:prstGeom>
        </p:spPr>
      </p:pic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B1117668-572A-43A9-978B-7596E63FBE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3827" y="3273229"/>
            <a:ext cx="914400" cy="914400"/>
          </a:xfrm>
          <a:prstGeom prst="rect">
            <a:avLst/>
          </a:prstGeom>
        </p:spPr>
      </p:pic>
      <p:pic>
        <p:nvPicPr>
          <p:cNvPr id="3" name="Gráfico 2" descr="Calendario mensual">
            <a:extLst>
              <a:ext uri="{FF2B5EF4-FFF2-40B4-BE49-F238E27FC236}">
                <a16:creationId xmlns:a16="http://schemas.microsoft.com/office/drawing/2014/main" id="{B1C252F1-FDDE-4A12-801B-DAB8272B8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36113" y="2941023"/>
            <a:ext cx="2081829" cy="208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(REALISTIC 2)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9B1ECD-E71C-4EE6-A396-E9FC9F7AF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Give</a:t>
            </a:r>
            <a:r>
              <a:rPr lang="es-ES" sz="4800" dirty="0"/>
              <a:t> more </a:t>
            </a:r>
            <a:r>
              <a:rPr lang="es-ES" sz="4800" dirty="0" err="1"/>
              <a:t>detail</a:t>
            </a:r>
            <a:r>
              <a:rPr lang="es-ES" sz="4800" dirty="0"/>
              <a:t> </a:t>
            </a:r>
            <a:r>
              <a:rPr lang="es-ES" sz="4800" dirty="0" err="1"/>
              <a:t>about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second</a:t>
            </a:r>
            <a:r>
              <a:rPr lang="es-ES" sz="4800" dirty="0"/>
              <a:t> </a:t>
            </a:r>
            <a:r>
              <a:rPr lang="es-ES" sz="4800" dirty="0" err="1"/>
              <a:t>realistic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r>
              <a:rPr lang="es-ES" sz="4800" dirty="0"/>
              <a:t>: salaries, </a:t>
            </a:r>
            <a:r>
              <a:rPr lang="es-ES" sz="4800" dirty="0" err="1"/>
              <a:t>equipment</a:t>
            </a:r>
            <a:r>
              <a:rPr lang="es-ES" sz="4800" dirty="0"/>
              <a:t>, </a:t>
            </a:r>
            <a:r>
              <a:rPr lang="es-ES" sz="4800" dirty="0" err="1"/>
              <a:t>workplaces</a:t>
            </a:r>
            <a:r>
              <a:rPr lang="es-ES" sz="4800" dirty="0"/>
              <a:t>, hosting, </a:t>
            </a:r>
            <a:r>
              <a:rPr lang="es-ES" sz="4800" dirty="0" err="1"/>
              <a:t>development</a:t>
            </a:r>
            <a:r>
              <a:rPr lang="es-ES" sz="4800" dirty="0"/>
              <a:t> time…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3243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(OPTIMISTIC)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9B1ECD-E71C-4EE6-A396-E9FC9F7AF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Give</a:t>
            </a:r>
            <a:r>
              <a:rPr lang="es-ES" sz="4800" dirty="0"/>
              <a:t> more </a:t>
            </a:r>
            <a:r>
              <a:rPr lang="es-ES" sz="4800" dirty="0" err="1"/>
              <a:t>detail</a:t>
            </a:r>
            <a:r>
              <a:rPr lang="es-ES" sz="4800" dirty="0"/>
              <a:t> </a:t>
            </a:r>
            <a:r>
              <a:rPr lang="es-ES" sz="4800" dirty="0" err="1"/>
              <a:t>about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optimistic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r>
              <a:rPr lang="es-ES" sz="4800" dirty="0"/>
              <a:t>: salaries, </a:t>
            </a:r>
            <a:r>
              <a:rPr lang="es-ES" sz="4800" dirty="0" err="1"/>
              <a:t>equipment</a:t>
            </a:r>
            <a:r>
              <a:rPr lang="es-ES" sz="4800" dirty="0"/>
              <a:t>, </a:t>
            </a:r>
            <a:r>
              <a:rPr lang="es-ES" sz="4800" dirty="0" err="1"/>
              <a:t>workplaces</a:t>
            </a:r>
            <a:r>
              <a:rPr lang="es-ES" sz="4800" dirty="0"/>
              <a:t>, hosting, </a:t>
            </a:r>
            <a:r>
              <a:rPr lang="es-ES" sz="4800" dirty="0" err="1"/>
              <a:t>development</a:t>
            </a:r>
            <a:r>
              <a:rPr lang="es-ES" sz="4800" dirty="0"/>
              <a:t> time…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9565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(PESIMISTIC)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9B1ECD-E71C-4EE6-A396-E9FC9F7AF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Give</a:t>
            </a:r>
            <a:r>
              <a:rPr lang="es-ES" sz="4800" dirty="0"/>
              <a:t> more </a:t>
            </a:r>
            <a:r>
              <a:rPr lang="es-ES" sz="4800" dirty="0" err="1"/>
              <a:t>detail</a:t>
            </a:r>
            <a:r>
              <a:rPr lang="es-ES" sz="4800" dirty="0"/>
              <a:t> </a:t>
            </a:r>
            <a:r>
              <a:rPr lang="es-ES" sz="4800" dirty="0" err="1"/>
              <a:t>about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pesimistic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r>
              <a:rPr lang="es-ES" sz="4800" dirty="0"/>
              <a:t>: salaries, </a:t>
            </a:r>
            <a:r>
              <a:rPr lang="es-ES" sz="4800" dirty="0" err="1"/>
              <a:t>equipment</a:t>
            </a:r>
            <a:r>
              <a:rPr lang="es-ES" sz="4800" dirty="0"/>
              <a:t>, </a:t>
            </a:r>
            <a:r>
              <a:rPr lang="es-ES" sz="4800" dirty="0" err="1"/>
              <a:t>workplaces</a:t>
            </a:r>
            <a:r>
              <a:rPr lang="es-ES" sz="4800" dirty="0"/>
              <a:t>, hosting, </a:t>
            </a:r>
            <a:r>
              <a:rPr lang="es-ES" sz="4800" dirty="0" err="1"/>
              <a:t>development</a:t>
            </a:r>
            <a:r>
              <a:rPr lang="es-ES" sz="4800" dirty="0"/>
              <a:t> time…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7675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04B36-4863-4ADB-B0A6-3178F265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RISKS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D8977F-0FAD-4B55-9019-F5D83279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43</a:t>
            </a:fld>
            <a:endParaRPr lang="es-ES"/>
          </a:p>
        </p:txBody>
      </p:sp>
      <p:pic>
        <p:nvPicPr>
          <p:cNvPr id="6" name="Gráfico 5" descr="Portátil">
            <a:extLst>
              <a:ext uri="{FF2B5EF4-FFF2-40B4-BE49-F238E27FC236}">
                <a16:creationId xmlns:a16="http://schemas.microsoft.com/office/drawing/2014/main" id="{2ABF458F-F0A7-4BC8-8964-01DC49FB6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320" y="1604827"/>
            <a:ext cx="2657301" cy="2657301"/>
          </a:xfrm>
          <a:prstGeom prst="rect">
            <a:avLst/>
          </a:prstGeom>
        </p:spPr>
      </p:pic>
      <p:pic>
        <p:nvPicPr>
          <p:cNvPr id="8" name="Gráfico 7" descr="Servidor">
            <a:extLst>
              <a:ext uri="{FF2B5EF4-FFF2-40B4-BE49-F238E27FC236}">
                <a16:creationId xmlns:a16="http://schemas.microsoft.com/office/drawing/2014/main" id="{2E7597B9-2F17-43AF-89C2-6DE861745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233" y="1883762"/>
            <a:ext cx="2080952" cy="2080952"/>
          </a:xfrm>
          <a:prstGeom prst="rect">
            <a:avLst/>
          </a:prstGeom>
        </p:spPr>
      </p:pic>
      <p:pic>
        <p:nvPicPr>
          <p:cNvPr id="10" name="Gráfico 9" descr="Contrato">
            <a:extLst>
              <a:ext uri="{FF2B5EF4-FFF2-40B4-BE49-F238E27FC236}">
                <a16:creationId xmlns:a16="http://schemas.microsoft.com/office/drawing/2014/main" id="{D80F2BA9-FC29-4C47-9F47-A9B46D3A7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2043" y="1861593"/>
            <a:ext cx="2143768" cy="2143768"/>
          </a:xfrm>
          <a:prstGeom prst="rect">
            <a:avLst/>
          </a:prstGeom>
        </p:spPr>
      </p:pic>
      <p:pic>
        <p:nvPicPr>
          <p:cNvPr id="12" name="Gráfico 11" descr="Tendencia a la baja">
            <a:extLst>
              <a:ext uri="{FF2B5EF4-FFF2-40B4-BE49-F238E27FC236}">
                <a16:creationId xmlns:a16="http://schemas.microsoft.com/office/drawing/2014/main" id="{BE2C41E0-86FF-4A5F-9B6F-D32A5E6AC0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233" y="3896593"/>
            <a:ext cx="2334268" cy="2334268"/>
          </a:xfrm>
          <a:prstGeom prst="rect">
            <a:avLst/>
          </a:prstGeom>
        </p:spPr>
      </p:pic>
      <p:pic>
        <p:nvPicPr>
          <p:cNvPr id="14" name="Gráfico 13" descr="Señal de pulgar hacia arriba">
            <a:extLst>
              <a:ext uri="{FF2B5EF4-FFF2-40B4-BE49-F238E27FC236}">
                <a16:creationId xmlns:a16="http://schemas.microsoft.com/office/drawing/2014/main" id="{E17E7692-BC80-4CE2-B25D-59862995D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4132043" y="4149909"/>
            <a:ext cx="2080952" cy="2080952"/>
          </a:xfrm>
          <a:prstGeom prst="rect">
            <a:avLst/>
          </a:prstGeom>
        </p:spPr>
      </p:pic>
      <p:pic>
        <p:nvPicPr>
          <p:cNvPr id="16" name="Gráfico 15" descr="Alto voltaje">
            <a:extLst>
              <a:ext uri="{FF2B5EF4-FFF2-40B4-BE49-F238E27FC236}">
                <a16:creationId xmlns:a16="http://schemas.microsoft.com/office/drawing/2014/main" id="{21CDD711-074B-4C24-B94B-B7D64FECF8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6320" y="2328930"/>
            <a:ext cx="937299" cy="937299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F7F0A251-0716-4A71-813F-DBF7273C02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40943" y="2631908"/>
            <a:ext cx="1373453" cy="1373453"/>
          </a:xfrm>
          <a:prstGeom prst="rect">
            <a:avLst/>
          </a:prstGeom>
        </p:spPr>
      </p:pic>
      <p:pic>
        <p:nvPicPr>
          <p:cNvPr id="20" name="Gráfico 19" descr="Calendario mensual">
            <a:extLst>
              <a:ext uri="{FF2B5EF4-FFF2-40B4-BE49-F238E27FC236}">
                <a16:creationId xmlns:a16="http://schemas.microsoft.com/office/drawing/2014/main" id="{504EE267-911A-45B8-A835-B864A63655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33607" y="1830314"/>
            <a:ext cx="2175047" cy="21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75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CONCLUSIONS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9597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7FA1A-869E-45A6-84C1-94AB1F99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CONCLUSIONS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AB757-5CEF-45F0-9DC9-211DA485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45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735DDB-385A-41B8-9CFE-B299CA65D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65" y="1797917"/>
            <a:ext cx="10304870" cy="450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8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AB038-AFE4-4A33-BA0E-7210FAB1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CONCLUSIONS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E25F14-13CC-4339-82A3-2B575491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E0B133-D255-47F3-9A4C-8FA203A4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9" y="1792779"/>
            <a:ext cx="10399281" cy="453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06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THANKS!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408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04EC2-A217-49FE-9F3B-59B6D043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MOCKUPS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048F94-E5AC-4583-94D5-2FD34924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48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39374C-E67A-4536-AE89-046DCE75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62" y="1876367"/>
            <a:ext cx="3453476" cy="345347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A1A4D4-75A1-4C74-AD96-2F1801053BC6}"/>
              </a:ext>
            </a:extLst>
          </p:cNvPr>
          <p:cNvSpPr txBox="1"/>
          <p:nvPr/>
        </p:nvSpPr>
        <p:spPr>
          <a:xfrm>
            <a:off x="152399" y="5412946"/>
            <a:ext cx="11887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https://marvelapp.com/4395g15/screen/53795517</a:t>
            </a:r>
          </a:p>
        </p:txBody>
      </p:sp>
    </p:spTree>
    <p:extLst>
      <p:ext uri="{BB962C8B-B14F-4D97-AF65-F5344CB8AC3E}">
        <p14:creationId xmlns:p14="http://schemas.microsoft.com/office/powerpoint/2010/main" val="514912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371668"/>
            <a:ext cx="2125286" cy="137688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548248"/>
            <a:ext cx="2125286" cy="10618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49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706173-675F-4282-A18F-A3FDB6E20CCD}"/>
              </a:ext>
            </a:extLst>
          </p:cNvPr>
          <p:cNvSpPr txBox="1"/>
          <p:nvPr/>
        </p:nvSpPr>
        <p:spPr>
          <a:xfrm>
            <a:off x="4214251" y="4389134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&lt;&lt;</a:t>
            </a:r>
            <a:r>
              <a:rPr lang="es-ES" sz="2800" dirty="0" err="1">
                <a:solidFill>
                  <a:srgbClr val="404040"/>
                </a:solidFill>
              </a:rPr>
              <a:t>includes</a:t>
            </a:r>
            <a:r>
              <a:rPr lang="es-ES" sz="2800" dirty="0">
                <a:solidFill>
                  <a:srgbClr val="404040"/>
                </a:solidFill>
              </a:rPr>
              <a:t>&gt;&gt;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Refresh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deadman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switch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006173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071520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Select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type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of</a:t>
            </a:r>
            <a:r>
              <a:rPr lang="es-ES" sz="2800" dirty="0">
                <a:solidFill>
                  <a:srgbClr val="404040"/>
                </a:solidFill>
              </a:rPr>
              <a:t> 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5206474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5271495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Pay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for</a:t>
            </a:r>
            <a:r>
              <a:rPr lang="es-ES" sz="2800" dirty="0">
                <a:solidFill>
                  <a:srgbClr val="404040"/>
                </a:solidFill>
              </a:rPr>
              <a:t> a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85D61BF-EC18-456A-943F-11F794BE71AB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V="1">
            <a:off x="4785661" y="3931553"/>
            <a:ext cx="0" cy="1433691"/>
          </a:xfrm>
          <a:prstGeom prst="straightConnector1">
            <a:avLst/>
          </a:prstGeom>
          <a:ln w="38100">
            <a:solidFill>
              <a:srgbClr val="BD582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0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áfico 28" descr="Cronómetro">
            <a:extLst>
              <a:ext uri="{FF2B5EF4-FFF2-40B4-BE49-F238E27FC236}">
                <a16:creationId xmlns:a16="http://schemas.microsoft.com/office/drawing/2014/main" id="{8A327BF5-2C5A-4DF6-A642-5CA44F6D6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0554" y="2944367"/>
            <a:ext cx="1886253" cy="1886253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ES" sz="8800" dirty="0"/>
              <a:t>IDEA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</a:t>
            </a:fld>
            <a:endParaRPr lang="es-ES"/>
          </a:p>
        </p:txBody>
      </p:sp>
      <p:pic>
        <p:nvPicPr>
          <p:cNvPr id="21" name="Gráfico 20" descr="Portátil">
            <a:extLst>
              <a:ext uri="{FF2B5EF4-FFF2-40B4-BE49-F238E27FC236}">
                <a16:creationId xmlns:a16="http://schemas.microsoft.com/office/drawing/2014/main" id="{C71E642C-F89F-4D51-B301-1DEA987EB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602" y="2374765"/>
            <a:ext cx="3025461" cy="3025461"/>
          </a:xfrm>
          <a:prstGeom prst="rect">
            <a:avLst/>
          </a:prstGeom>
        </p:spPr>
      </p:pic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43740" y="2374766"/>
            <a:ext cx="3025460" cy="3025460"/>
          </a:xfrm>
          <a:prstGeom prst="rect">
            <a:avLst/>
          </a:prstGeom>
        </p:spPr>
      </p:pic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B1117668-572A-43A9-978B-7596E63FBE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132" y="3267688"/>
            <a:ext cx="914400" cy="9144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726F19C-A0CB-42B0-933D-A76F44783E1F}"/>
              </a:ext>
            </a:extLst>
          </p:cNvPr>
          <p:cNvSpPr txBox="1"/>
          <p:nvPr/>
        </p:nvSpPr>
        <p:spPr>
          <a:xfrm>
            <a:off x="7810487" y="2456332"/>
            <a:ext cx="1801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0" dirty="0">
                <a:solidFill>
                  <a:srgbClr val="BD582C"/>
                </a:solidFill>
              </a:rPr>
              <a:t>?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93C978A-608E-4F72-9B0A-59D3B32C21E5}"/>
              </a:ext>
            </a:extLst>
          </p:cNvPr>
          <p:cNvSpPr/>
          <p:nvPr/>
        </p:nvSpPr>
        <p:spPr>
          <a:xfrm>
            <a:off x="5352865" y="3602181"/>
            <a:ext cx="2194560" cy="676102"/>
          </a:xfrm>
          <a:prstGeom prst="roundRect">
            <a:avLst/>
          </a:prstGeom>
          <a:noFill/>
          <a:ln w="762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851BE8-7ED3-4498-9704-CA84586F89CA}"/>
              </a:ext>
            </a:extLst>
          </p:cNvPr>
          <p:cNvSpPr txBox="1"/>
          <p:nvPr/>
        </p:nvSpPr>
        <p:spPr>
          <a:xfrm>
            <a:off x="5443248" y="3502428"/>
            <a:ext cx="2338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rgbClr val="404040"/>
                </a:solidFill>
              </a:rPr>
              <a:t>****</a:t>
            </a:r>
          </a:p>
        </p:txBody>
      </p:sp>
    </p:spTree>
    <p:extLst>
      <p:ext uri="{BB962C8B-B14F-4D97-AF65-F5344CB8AC3E}">
        <p14:creationId xmlns:p14="http://schemas.microsoft.com/office/powerpoint/2010/main" val="427405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479016"/>
            <a:ext cx="2183475" cy="792099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787225"/>
            <a:ext cx="2125286" cy="3230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50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Delete</a:t>
            </a:r>
            <a:endParaRPr lang="es-ES" sz="2800" dirty="0">
              <a:solidFill>
                <a:srgbClr val="404040"/>
              </a:solidFill>
            </a:endParaRP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24515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310497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Create</a:t>
            </a:r>
            <a:r>
              <a:rPr lang="es-ES" sz="2800" dirty="0">
                <a:solidFill>
                  <a:srgbClr val="404040"/>
                </a:solidFill>
              </a:rPr>
              <a:t> free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472904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4794061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View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153E7D7-69AB-4D9B-9AF6-4BF6506738F5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161309" y="4329300"/>
            <a:ext cx="2111433" cy="94181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48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TEAM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20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Pablo Rebollo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Project manager,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13CDE4-8AA7-4777-8C97-C63941CFE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" b="23005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7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33B8075-06C3-4468-93B2-C833E361E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57EE6940-E8E0-4306-B2EF-F54860AE1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3E87904-E35F-41A0-8776-C4B5CF01A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85" y="5361046"/>
            <a:ext cx="847310" cy="8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0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Adrián Cantón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Business manager, full-</a:t>
            </a:r>
            <a:r>
              <a:rPr lang="es-ES" sz="4000" dirty="0" err="1"/>
              <a:t>stack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8</a:t>
            </a:fld>
            <a:endParaRPr lang="es-ES"/>
          </a:p>
        </p:txBody>
      </p:sp>
      <p:pic>
        <p:nvPicPr>
          <p:cNvPr id="6" name="Marcador de contenido 12">
            <a:extLst>
              <a:ext uri="{FF2B5EF4-FFF2-40B4-BE49-F238E27FC236}">
                <a16:creationId xmlns:a16="http://schemas.microsoft.com/office/drawing/2014/main" id="{FAFDF09E-FE3B-464A-9B79-074ABD9C1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" b="21660"/>
          <a:stretch/>
        </p:blipFill>
        <p:spPr>
          <a:xfrm>
            <a:off x="4987977" y="1837505"/>
            <a:ext cx="2277006" cy="22770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2B24123-A2CA-41B6-9A02-836DC445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EEF387-39DF-48E4-AC02-D75608915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87A5A0-7863-4751-AFC3-A65BA2292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53" y="5335366"/>
            <a:ext cx="905916" cy="9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Daniel Carpio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Analist</a:t>
            </a:r>
            <a:r>
              <a:rPr lang="es-ES" sz="4000" dirty="0"/>
              <a:t>, </a:t>
            </a:r>
            <a:r>
              <a:rPr lang="es-ES" sz="4000" dirty="0" err="1"/>
              <a:t>frontend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9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A1EF43-79BE-4D7B-9801-B09B4A0EB1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9" b="11129"/>
          <a:stretch/>
        </p:blipFill>
        <p:spPr>
          <a:xfrm>
            <a:off x="4987977" y="1837505"/>
            <a:ext cx="2277006" cy="22770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08700B-EB59-4954-9915-2CB2427DF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A52345-2A5B-4C83-A61D-EAE4BFEC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7574954-5112-43BA-AB38-94012766E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31" y="5352645"/>
            <a:ext cx="871360" cy="8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455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409</TotalTime>
  <Words>605</Words>
  <Application>Microsoft Office PowerPoint</Application>
  <PresentationFormat>Panorámica</PresentationFormat>
  <Paragraphs>204</Paragraphs>
  <Slides>50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3" baseType="lpstr">
      <vt:lpstr>Calibri</vt:lpstr>
      <vt:lpstr>Calibri Light</vt:lpstr>
      <vt:lpstr>Retrospección</vt:lpstr>
      <vt:lpstr>Presentación de PowerPoint</vt:lpstr>
      <vt:lpstr>OVERVIEW</vt:lpstr>
      <vt:lpstr>IDEA</vt:lpstr>
      <vt:lpstr>IDEA</vt:lpstr>
      <vt:lpstr>IDEA</vt:lpstr>
      <vt:lpstr>TEAM</vt:lpstr>
      <vt:lpstr>TEAM</vt:lpstr>
      <vt:lpstr>TEAM</vt:lpstr>
      <vt:lpstr>TEAM</vt:lpstr>
      <vt:lpstr>TEAM</vt:lpstr>
      <vt:lpstr>TEAM</vt:lpstr>
      <vt:lpstr>GOALS</vt:lpstr>
      <vt:lpstr>KNOWLEDGE MANAGEMENT</vt:lpstr>
      <vt:lpstr>MVP</vt:lpstr>
      <vt:lpstr>CLASSIFICATION</vt:lpstr>
      <vt:lpstr>CORE USE CASES</vt:lpstr>
      <vt:lpstr>CORE USE CASES</vt:lpstr>
      <vt:lpstr>VIABILITY STUDY</vt:lpstr>
      <vt:lpstr>VIABILITY STUDY</vt:lpstr>
      <vt:lpstr>VIABILITY STUDY</vt:lpstr>
      <vt:lpstr>VIABILITY STUDY</vt:lpstr>
      <vt:lpstr>VIABILITY STUDY</vt:lpstr>
      <vt:lpstr>VIABILITY STUDY</vt:lpstr>
      <vt:lpstr>TECHNOLOGIES</vt:lpstr>
      <vt:lpstr>TECHNOLOGIES</vt:lpstr>
      <vt:lpstr>TECHNOLOGIES</vt:lpstr>
      <vt:lpstr>CONTINUOUS INTEGRATION</vt:lpstr>
      <vt:lpstr>COMPETITORS</vt:lpstr>
      <vt:lpstr>COMPETITORS</vt:lpstr>
      <vt:lpstr>SWOT MATRIX</vt:lpstr>
      <vt:lpstr>PILOT USERS</vt:lpstr>
      <vt:lpstr>PILOT USERS</vt:lpstr>
      <vt:lpstr>PILOT USERS</vt:lpstr>
      <vt:lpstr>PAYMENT PLANS</vt:lpstr>
      <vt:lpstr>PLANIFICATION</vt:lpstr>
      <vt:lpstr>PLANIFICATION</vt:lpstr>
      <vt:lpstr>COSTS</vt:lpstr>
      <vt:lpstr>COSTS</vt:lpstr>
      <vt:lpstr>COSTS (REALISTIC 1)</vt:lpstr>
      <vt:lpstr>COSTS (REALISTIC 2)</vt:lpstr>
      <vt:lpstr>COSTS (OPTIMISTIC)</vt:lpstr>
      <vt:lpstr>COSTS (PESIMISTIC)</vt:lpstr>
      <vt:lpstr>RISKS</vt:lpstr>
      <vt:lpstr>CONCLUSIONS</vt:lpstr>
      <vt:lpstr>CONCLUSIONS</vt:lpstr>
      <vt:lpstr>CONCLUSIONS</vt:lpstr>
      <vt:lpstr>THANKS!</vt:lpstr>
      <vt:lpstr>MOCKUPS</vt:lpstr>
      <vt:lpstr>CORE USE CASES</vt:lpstr>
      <vt:lpstr>CORE USE CASES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Fresno</dc:creator>
  <cp:lastModifiedBy>Rafael Fresno</cp:lastModifiedBy>
  <cp:revision>44</cp:revision>
  <dcterms:created xsi:type="dcterms:W3CDTF">2019-02-28T15:07:00Z</dcterms:created>
  <dcterms:modified xsi:type="dcterms:W3CDTF">2019-03-09T20:47:12Z</dcterms:modified>
</cp:coreProperties>
</file>